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912718-2259-4834-A395-CF3C50723995}">
  <a:tblStyle styleId="{6B912718-2259-4834-A395-CF3C507239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8da47628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8da47628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8da47628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8da47628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8da47628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8da47628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43187435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43187435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4a4addc7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4a4addc7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4318743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4318743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4cf1a2d6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4cf1a2d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4a4addc7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4a4addc7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43187435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43187435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4cf1a2d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4cf1a2d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4a4addc7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4a4addc7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4a4addc7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4a4addc7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4a4addc7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4a4addc7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4a4addc7e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4a4addc7e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4cf1a2d6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4cf1a2d6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8da47628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8da47628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4318743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4318743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4a4addc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4a4add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4a4addc7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4a4addc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4a4addc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4a4addc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4a4addc7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4a4addc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4318743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4318743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8c89038f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8c89038f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4cf1a2d6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4cf1a2d6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5.jp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hyperlink" Target="https://www.forbes.com/sites/forbestechcouncil/2023/03/08/top-5-ways-to-apply-generative-ai-to-your-business/?sh=75c92da3314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2303.04226.pdf" TargetMode="External"/><Relationship Id="rId4" Type="http://schemas.openxmlformats.org/officeDocument/2006/relationships/hyperlink" Target="https://arxiv.org/pdf/2302.08418.pdf" TargetMode="External"/><Relationship Id="rId5" Type="http://schemas.openxmlformats.org/officeDocument/2006/relationships/hyperlink" Target="https://arxiv.org/pdf/1803.10122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2.jpg"/><Relationship Id="rId10" Type="http://schemas.openxmlformats.org/officeDocument/2006/relationships/image" Target="../media/image21.png"/><Relationship Id="rId9" Type="http://schemas.openxmlformats.org/officeDocument/2006/relationships/image" Target="../media/image5.jpg"/><Relationship Id="rId5" Type="http://schemas.openxmlformats.org/officeDocument/2006/relationships/image" Target="../media/image14.jpg"/><Relationship Id="rId6" Type="http://schemas.openxmlformats.org/officeDocument/2006/relationships/image" Target="../media/image6.png"/><Relationship Id="rId7" Type="http://schemas.openxmlformats.org/officeDocument/2006/relationships/image" Target="../media/image16.jp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DS센터 세미나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2023.05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김유리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75" y="1075450"/>
            <a:ext cx="5734800" cy="28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/>
          <p:nvPr/>
        </p:nvSpPr>
        <p:spPr>
          <a:xfrm>
            <a:off x="6220750" y="1262550"/>
            <a:ext cx="1542000" cy="27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생성데이터의 내 순서 없음</a:t>
            </a:r>
            <a:endParaRPr sz="1000"/>
          </a:p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 분류</a:t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5673625" y="4600750"/>
            <a:ext cx="33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https://minsuksung-ai.tistory.com/12</a:t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713150" y="1779175"/>
            <a:ext cx="1716600" cy="27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잠재공간-생성데이터 맵핑</a:t>
            </a:r>
            <a:endParaRPr sz="1000"/>
          </a:p>
        </p:txBody>
      </p:sp>
      <p:sp>
        <p:nvSpPr>
          <p:cNvPr id="179" name="Google Shape;179;p22"/>
          <p:cNvSpPr/>
          <p:nvPr/>
        </p:nvSpPr>
        <p:spPr>
          <a:xfrm>
            <a:off x="4695475" y="1779175"/>
            <a:ext cx="1542000" cy="27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노이즈 잠재공간으로부터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데이터 생성</a:t>
            </a:r>
            <a:endParaRPr sz="1000"/>
          </a:p>
        </p:txBody>
      </p:sp>
      <p:sp>
        <p:nvSpPr>
          <p:cNvPr id="180" name="Google Shape;180;p22"/>
          <p:cNvSpPr/>
          <p:nvPr/>
        </p:nvSpPr>
        <p:spPr>
          <a:xfrm>
            <a:off x="4572788" y="3818600"/>
            <a:ext cx="1819200" cy="27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생성데이터의 내 연결(관계) 있음</a:t>
            </a:r>
            <a:endParaRPr sz="1000"/>
          </a:p>
        </p:txBody>
      </p:sp>
      <p:sp>
        <p:nvSpPr>
          <p:cNvPr id="181" name="Google Shape;181;p22"/>
          <p:cNvSpPr/>
          <p:nvPr/>
        </p:nvSpPr>
        <p:spPr>
          <a:xfrm>
            <a:off x="2279225" y="3818600"/>
            <a:ext cx="1819200" cy="27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생성데이터의 내 연결(관계) 없음</a:t>
            </a:r>
            <a:endParaRPr sz="1000"/>
          </a:p>
        </p:txBody>
      </p:sp>
      <p:sp>
        <p:nvSpPr>
          <p:cNvPr id="182" name="Google Shape;182;p22"/>
          <p:cNvSpPr/>
          <p:nvPr/>
        </p:nvSpPr>
        <p:spPr>
          <a:xfrm>
            <a:off x="3527875" y="2979225"/>
            <a:ext cx="1167600" cy="27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잠재공간 분포 추정</a:t>
            </a:r>
            <a:endParaRPr sz="1000"/>
          </a:p>
        </p:txBody>
      </p:sp>
      <p:sp>
        <p:nvSpPr>
          <p:cNvPr id="183" name="Google Shape;183;p22"/>
          <p:cNvSpPr/>
          <p:nvPr/>
        </p:nvSpPr>
        <p:spPr>
          <a:xfrm>
            <a:off x="1659800" y="2019525"/>
            <a:ext cx="2334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rot="5400000">
            <a:off x="6066150" y="1341900"/>
            <a:ext cx="2334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 rot="10800000">
            <a:off x="2564150" y="3667100"/>
            <a:ext cx="2334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 rot="10800000">
            <a:off x="4526075" y="3667100"/>
            <a:ext cx="2334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 rot="10800000">
            <a:off x="3407975" y="2916100"/>
            <a:ext cx="2334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6340644" y="2590950"/>
            <a:ext cx="1542000" cy="27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생성데이터의 내 순서 있음</a:t>
            </a:r>
            <a:endParaRPr sz="1000"/>
          </a:p>
        </p:txBody>
      </p:sp>
      <p:sp>
        <p:nvSpPr>
          <p:cNvPr id="189" name="Google Shape;189;p22"/>
          <p:cNvSpPr/>
          <p:nvPr/>
        </p:nvSpPr>
        <p:spPr>
          <a:xfrm rot="5400000">
            <a:off x="6217650" y="2651100"/>
            <a:ext cx="2334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4910925" y="2019525"/>
            <a:ext cx="2334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5414875" y="183400"/>
            <a:ext cx="3136500" cy="756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데이터 생성구조 학습 &amp; 생성 방식이 다른 것일 뿐!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arenBoth"/>
            </a:pPr>
            <a:r>
              <a:rPr lang="ko" sz="1000"/>
              <a:t>데이터 발생의 구조를 이해하고(생성모델 학습)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arenBoth"/>
            </a:pPr>
            <a:r>
              <a:rPr lang="ko" sz="1000"/>
              <a:t>확률로부터 표본을 추출하면 모두 생성모델!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371400" y="990825"/>
            <a:ext cx="84609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데이터와 정답지의 포맷을 설정하는 방식에 따라 다양한 분야의 데이터를 접목할 수 있음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00" y="2084425"/>
            <a:ext cx="3026924" cy="179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활용</a:t>
            </a:r>
            <a:r>
              <a:rPr lang="ko"/>
              <a:t> - 데이터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363" y="1815388"/>
            <a:ext cx="3151250" cy="11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288" y="3051300"/>
            <a:ext cx="2516126" cy="14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/>
          <p:nvPr/>
        </p:nvSpPr>
        <p:spPr>
          <a:xfrm>
            <a:off x="188375" y="1870875"/>
            <a:ext cx="18186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음표 sequence data(X)</a:t>
            </a:r>
            <a:endParaRPr sz="1100"/>
          </a:p>
        </p:txBody>
      </p:sp>
      <p:sp>
        <p:nvSpPr>
          <p:cNvPr id="202" name="Google Shape;202;p23"/>
          <p:cNvSpPr/>
          <p:nvPr/>
        </p:nvSpPr>
        <p:spPr>
          <a:xfrm>
            <a:off x="188375" y="3883125"/>
            <a:ext cx="18186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음표 sequence data(y)</a:t>
            </a:r>
            <a:endParaRPr sz="1100"/>
          </a:p>
        </p:txBody>
      </p:sp>
      <p:sp>
        <p:nvSpPr>
          <p:cNvPr id="203" name="Google Shape;203;p23"/>
          <p:cNvSpPr/>
          <p:nvPr/>
        </p:nvSpPr>
        <p:spPr>
          <a:xfrm>
            <a:off x="3811875" y="1570425"/>
            <a:ext cx="1344000" cy="37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분자구조</a:t>
            </a:r>
            <a:r>
              <a:rPr lang="ko" sz="1100"/>
              <a:t>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sequence data(X)</a:t>
            </a:r>
            <a:endParaRPr sz="1100"/>
          </a:p>
        </p:txBody>
      </p:sp>
      <p:sp>
        <p:nvSpPr>
          <p:cNvPr id="204" name="Google Shape;204;p23"/>
          <p:cNvSpPr/>
          <p:nvPr/>
        </p:nvSpPr>
        <p:spPr>
          <a:xfrm>
            <a:off x="6248875" y="1570425"/>
            <a:ext cx="1344000" cy="37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분자구조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sequence data(y)</a:t>
            </a:r>
            <a:endParaRPr sz="1100"/>
          </a:p>
        </p:txBody>
      </p:sp>
      <p:sp>
        <p:nvSpPr>
          <p:cNvPr id="205" name="Google Shape;205;p23"/>
          <p:cNvSpPr/>
          <p:nvPr/>
        </p:nvSpPr>
        <p:spPr>
          <a:xfrm>
            <a:off x="3711825" y="3534200"/>
            <a:ext cx="651900" cy="7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2D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X-ray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이미지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(X)</a:t>
            </a:r>
            <a:endParaRPr sz="1100"/>
          </a:p>
        </p:txBody>
      </p:sp>
      <p:sp>
        <p:nvSpPr>
          <p:cNvPr id="206" name="Google Shape;206;p23"/>
          <p:cNvSpPr/>
          <p:nvPr/>
        </p:nvSpPr>
        <p:spPr>
          <a:xfrm>
            <a:off x="6940975" y="3534200"/>
            <a:ext cx="651900" cy="7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3</a:t>
            </a:r>
            <a:r>
              <a:rPr lang="ko" sz="1100"/>
              <a:t>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MRI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이미지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(y)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371400" y="914625"/>
            <a:ext cx="84609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생성모델 구조(ex. 인코더, 디코더) 사용방식에 따라 적용 가능 문제가 달라짐 </a:t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활용</a:t>
            </a:r>
            <a:r>
              <a:rPr lang="ko"/>
              <a:t> - 모델구조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75" y="2012375"/>
            <a:ext cx="2673375" cy="228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425" y="2051175"/>
            <a:ext cx="320950" cy="2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300" y="2790600"/>
            <a:ext cx="320950" cy="2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732975" y="1746225"/>
            <a:ext cx="8835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이미지 합성</a:t>
            </a:r>
            <a:endParaRPr sz="1100"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924" y="1533600"/>
            <a:ext cx="3211897" cy="147655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3571425" y="1442175"/>
            <a:ext cx="8835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이상탐지</a:t>
            </a:r>
            <a:endParaRPr sz="1100"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1875" y="3205783"/>
            <a:ext cx="3332901" cy="176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7150" y="3497350"/>
            <a:ext cx="2033925" cy="135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/>
          <p:nvPr/>
        </p:nvSpPr>
        <p:spPr>
          <a:xfrm>
            <a:off x="3571425" y="3077700"/>
            <a:ext cx="8835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이미지변환</a:t>
            </a:r>
            <a:endParaRPr sz="1100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800" y="1968200"/>
            <a:ext cx="320950" cy="2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300" y="2571750"/>
            <a:ext cx="320950" cy="2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65800"/>
            <a:ext cx="320950" cy="2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350" y="4031775"/>
            <a:ext cx="320950" cy="2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/>
          <p:nvPr/>
        </p:nvSpPr>
        <p:spPr>
          <a:xfrm>
            <a:off x="1065875" y="4298900"/>
            <a:ext cx="2089500" cy="360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힐러리클린턴 잠재공간(input z) &amp;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안젤리나졸리 디코더(생성모델)</a:t>
            </a:r>
            <a:endParaRPr sz="1000"/>
          </a:p>
        </p:txBody>
      </p:sp>
      <p:sp>
        <p:nvSpPr>
          <p:cNvPr id="227" name="Google Shape;227;p24"/>
          <p:cNvSpPr/>
          <p:nvPr/>
        </p:nvSpPr>
        <p:spPr>
          <a:xfrm>
            <a:off x="6481675" y="1276850"/>
            <a:ext cx="2089500" cy="360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건강한 뇌 이미지 디코더(생성모델)</a:t>
            </a:r>
            <a:br>
              <a:rPr lang="ko" sz="1000"/>
            </a:br>
            <a:r>
              <a:rPr lang="ko" sz="1000"/>
              <a:t>건강한/아픈 뇌의 이미지(데이터) 판별</a:t>
            </a:r>
            <a:endParaRPr sz="1000"/>
          </a:p>
        </p:txBody>
      </p:sp>
      <p:sp>
        <p:nvSpPr>
          <p:cNvPr id="228" name="Google Shape;228;p24"/>
          <p:cNvSpPr/>
          <p:nvPr/>
        </p:nvSpPr>
        <p:spPr>
          <a:xfrm>
            <a:off x="5266250" y="3073600"/>
            <a:ext cx="2881200" cy="30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짝이 다른(unpaired) 데이터(말-얼룩말) 생성모델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2개의 생성모델(말→얼룩말, 얼룩말→말) 구축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0489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1098925" y="1170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한개의 프롬프트, 한개의 답변</a:t>
            </a:r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1098925" y="2551925"/>
            <a:ext cx="35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두 개 이상</a:t>
            </a:r>
            <a:r>
              <a:rPr lang="ko">
                <a:solidFill>
                  <a:schemeClr val="dk1"/>
                </a:solidFill>
              </a:rPr>
              <a:t>의 프롬프트, 두 개 이상의 답변</a:t>
            </a:r>
            <a:endParaRPr/>
          </a:p>
        </p:txBody>
      </p:sp>
      <p:sp>
        <p:nvSpPr>
          <p:cNvPr id="236" name="Google Shape;2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활용 - 프롬프트 &amp; 답변의 구조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활용 - 강화학습과의 결합</a:t>
            </a:r>
            <a:endParaRPr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372300" y="988375"/>
            <a:ext cx="84600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생성모델로부터 만들어진 다양한 환경에서 시뮬레이션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25" y="2565125"/>
            <a:ext cx="2668950" cy="186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775" y="2443425"/>
            <a:ext cx="3444224" cy="21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717300" y="1462550"/>
            <a:ext cx="1450800" cy="384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강화학습 구성요소</a:t>
            </a:r>
            <a:endParaRPr sz="1300"/>
          </a:p>
        </p:txBody>
      </p:sp>
      <p:sp>
        <p:nvSpPr>
          <p:cNvPr id="246" name="Google Shape;246;p26"/>
          <p:cNvSpPr txBox="1"/>
          <p:nvPr/>
        </p:nvSpPr>
        <p:spPr>
          <a:xfrm>
            <a:off x="3573025" y="1462550"/>
            <a:ext cx="1450800" cy="384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“World Model”</a:t>
            </a:r>
            <a:endParaRPr sz="1300"/>
          </a:p>
        </p:txBody>
      </p:sp>
      <p:sp>
        <p:nvSpPr>
          <p:cNvPr id="247" name="Google Shape;247;p26"/>
          <p:cNvSpPr txBox="1"/>
          <p:nvPr/>
        </p:nvSpPr>
        <p:spPr>
          <a:xfrm>
            <a:off x="2971988" y="1902525"/>
            <a:ext cx="248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모델이 스스로 생성한 가상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(생성모델로부터 만든 환경)으로부터 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최적의 행동을 선택</a:t>
            </a:r>
            <a:endParaRPr sz="1100"/>
          </a:p>
        </p:txBody>
      </p:sp>
      <p:sp>
        <p:nvSpPr>
          <p:cNvPr id="248" name="Google Shape;248;p26"/>
          <p:cNvSpPr txBox="1"/>
          <p:nvPr/>
        </p:nvSpPr>
        <p:spPr>
          <a:xfrm>
            <a:off x="6537950" y="1490525"/>
            <a:ext cx="1918800" cy="384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메타버스 자율주행 예제</a:t>
            </a:r>
            <a:endParaRPr sz="1300"/>
          </a:p>
        </p:txBody>
      </p:sp>
      <p:sp>
        <p:nvSpPr>
          <p:cNvPr id="249" name="Google Shape;249;p26"/>
          <p:cNvSpPr/>
          <p:nvPr/>
        </p:nvSpPr>
        <p:spPr>
          <a:xfrm>
            <a:off x="7721400" y="3086100"/>
            <a:ext cx="795300" cy="75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6254438" y="1900438"/>
            <a:ext cx="248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주행 도로 이미지에 여러 컨텐츠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(ex. 제한속도 표지판 등) 합성 후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자율주행 시뮬레이션</a:t>
            </a:r>
            <a:endParaRPr sz="1100"/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950" y="2650300"/>
            <a:ext cx="2560976" cy="183498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244213" y="1902525"/>
            <a:ext cx="248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주어진 환경에서 행위자가 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최적의 보상을 받을 수 있는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연속적 행위를 학습</a:t>
            </a:r>
            <a:endParaRPr sz="1100"/>
          </a:p>
        </p:txBody>
      </p:sp>
      <p:sp>
        <p:nvSpPr>
          <p:cNvPr id="253" name="Google Shape;253;p26"/>
          <p:cNvSpPr/>
          <p:nvPr/>
        </p:nvSpPr>
        <p:spPr>
          <a:xfrm>
            <a:off x="3840825" y="2941900"/>
            <a:ext cx="978900" cy="1330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3055525" y="4434875"/>
            <a:ext cx="248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실제 게임 환경 이미지의 생성원리를 학습해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다양한 가상환경을 만들어보고 게임을 실행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[back-up] 생성모델 발전 Timeline</a:t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20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 모델 적용 단계</a:t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441775" y="1230625"/>
            <a:ext cx="2296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문제를 명확하게 정의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441775" y="2116900"/>
            <a:ext cx="2296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데이터 표현 형식 정의 &amp;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생성 대상의 특징 파악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441775" y="3003175"/>
            <a:ext cx="2296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주어진 문제와 데이터 특성에 맞는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생성모델 선택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441775" y="3889450"/>
            <a:ext cx="2296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추가. </a:t>
            </a:r>
            <a:r>
              <a:rPr lang="ko" sz="1200">
                <a:solidFill>
                  <a:schemeClr val="dk1"/>
                </a:solidFill>
              </a:rPr>
              <a:t>생성 시 제약 조건 반영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3333150" y="1230625"/>
            <a:ext cx="40635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직면한 문제를 정의하고 생성이 필요한 부분과 제약 조건 정의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3333150" y="2070925"/>
            <a:ext cx="40635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어떤 대상ㅇ르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산업에서의 생성모델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비즈니스에서의 생성모델</a:t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75076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비즈니스에서의 생성모델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1250"/>
            <a:ext cx="3237576" cy="2130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826" y="2405539"/>
            <a:ext cx="2901801" cy="176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/>
        </p:nvSpPr>
        <p:spPr>
          <a:xfrm>
            <a:off x="311700" y="1141175"/>
            <a:ext cx="2232000" cy="369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마케팅 컨텐츠 생성</a:t>
            </a:r>
            <a:endParaRPr sz="1200"/>
          </a:p>
        </p:txBody>
      </p:sp>
      <p:sp>
        <p:nvSpPr>
          <p:cNvPr id="291" name="Google Shape;291;p31"/>
          <p:cNvSpPr txBox="1"/>
          <p:nvPr/>
        </p:nvSpPr>
        <p:spPr>
          <a:xfrm>
            <a:off x="3499824" y="1141175"/>
            <a:ext cx="2232000" cy="369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고객 응대 자동화</a:t>
            </a:r>
            <a:endParaRPr sz="1200"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6325" y="2434290"/>
            <a:ext cx="2824890" cy="17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/>
          <p:nvPr/>
        </p:nvSpPr>
        <p:spPr>
          <a:xfrm>
            <a:off x="6687948" y="1141175"/>
            <a:ext cx="2232000" cy="369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데이터 익명화 &amp; 합성 데이터 생성</a:t>
            </a:r>
            <a:endParaRPr sz="1200"/>
          </a:p>
        </p:txBody>
      </p:sp>
      <p:sp>
        <p:nvSpPr>
          <p:cNvPr id="294" name="Google Shape;294;p31"/>
          <p:cNvSpPr txBox="1"/>
          <p:nvPr/>
        </p:nvSpPr>
        <p:spPr>
          <a:xfrm>
            <a:off x="6561038" y="1599875"/>
            <a:ext cx="248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합성 데이터를 통해 데이터를 익명화 &amp;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상이한 비즈니스 데이터 간 합성 &amp;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AI/ML용 데이터 보정(데이터 bias)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7905350" y="4746825"/>
            <a:ext cx="114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6"/>
              </a:rPr>
              <a:t>포브스 기사 참조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들어가기 전에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 나아가서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생성모델: 정형데이터 vs 비정형데이터</a:t>
            </a:r>
            <a:endParaRPr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311700" y="1152475"/>
            <a:ext cx="66747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왜 정형데이터 분야에서는 생성모델이란 말이 등장하지 않는가?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이것도 생성모델이었나?</a:t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311700" y="1152475"/>
            <a:ext cx="66747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데이터의 확률 구조를 학습해서 표본을 추출하면 생성모델</a:t>
            </a:r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363125" y="1737825"/>
            <a:ext cx="66747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준지도학습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나이브베이즈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가우시안혼합모델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[back-up] 생성모델 vs 판별모델</a:t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75" y="2173009"/>
            <a:ext cx="2581275" cy="217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어떻게 답변할지는 당신에게 달려있다.</a:t>
            </a:r>
            <a:endParaRPr/>
          </a:p>
        </p:txBody>
      </p:sp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6117550" y="277225"/>
            <a:ext cx="27828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정답지와 데이터의 유기적인 관계(결합분포)를 알때 </a:t>
            </a:r>
            <a:br>
              <a:rPr lang="ko"/>
            </a:br>
            <a:r>
              <a:rPr lang="ko"/>
              <a:t>관점1. 데이터가 주어지면 정답지의 (확률)분포를 유추 </a:t>
            </a:r>
            <a:br>
              <a:rPr lang="ko"/>
            </a:br>
            <a:r>
              <a:rPr lang="ko"/>
              <a:t>→ 판별모델 ex. LDA, QDA, 나이브 베이즈 분류기</a:t>
            </a:r>
            <a:br>
              <a:rPr lang="ko"/>
            </a:br>
            <a:r>
              <a:rPr lang="ko"/>
              <a:t>관점2. 정답지가 주어지면 데이터의 (확률)분포를 유추 </a:t>
            </a:r>
            <a:br>
              <a:rPr lang="ko"/>
            </a:br>
            <a:r>
              <a:rPr lang="ko"/>
              <a:t>→ 생성모델 ex. AE 등 인코더-디코더 형태의 모든 모형, GAN</a:t>
            </a: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500" y="1807450"/>
            <a:ext cx="4912276" cy="25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/>
          <p:nvPr/>
        </p:nvSpPr>
        <p:spPr>
          <a:xfrm>
            <a:off x="5103850" y="1151175"/>
            <a:ext cx="10137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y(정답지) </a:t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2825550" y="1151175"/>
            <a:ext cx="10137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X(데이터)</a:t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7778700" y="1970263"/>
            <a:ext cx="648000" cy="280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불만</a:t>
            </a:r>
            <a:endParaRPr sz="1000"/>
          </a:p>
        </p:txBody>
      </p:sp>
      <p:sp>
        <p:nvSpPr>
          <p:cNvPr id="331" name="Google Shape;331;p36"/>
          <p:cNvSpPr/>
          <p:nvPr/>
        </p:nvSpPr>
        <p:spPr>
          <a:xfrm>
            <a:off x="7778700" y="2564938"/>
            <a:ext cx="648000" cy="280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무표정</a:t>
            </a:r>
            <a:endParaRPr sz="1000"/>
          </a:p>
        </p:txBody>
      </p:sp>
      <p:sp>
        <p:nvSpPr>
          <p:cNvPr id="332" name="Google Shape;332;p36"/>
          <p:cNvSpPr/>
          <p:nvPr/>
        </p:nvSpPr>
        <p:spPr>
          <a:xfrm>
            <a:off x="7778700" y="3159625"/>
            <a:ext cx="648000" cy="280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만족</a:t>
            </a:r>
            <a:endParaRPr sz="1000"/>
          </a:p>
        </p:txBody>
      </p:sp>
      <p:sp>
        <p:nvSpPr>
          <p:cNvPr id="333" name="Google Shape;333;p36"/>
          <p:cNvSpPr/>
          <p:nvPr/>
        </p:nvSpPr>
        <p:spPr>
          <a:xfrm>
            <a:off x="7778700" y="3754300"/>
            <a:ext cx="648000" cy="280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기쁨</a:t>
            </a:r>
            <a:endParaRPr sz="1000"/>
          </a:p>
        </p:txBody>
      </p:sp>
      <p:cxnSp>
        <p:nvCxnSpPr>
          <p:cNvPr id="334" name="Google Shape;334;p36"/>
          <p:cNvCxnSpPr/>
          <p:nvPr/>
        </p:nvCxnSpPr>
        <p:spPr>
          <a:xfrm>
            <a:off x="3862750" y="1246500"/>
            <a:ext cx="12783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36"/>
          <p:cNvCxnSpPr/>
          <p:nvPr/>
        </p:nvCxnSpPr>
        <p:spPr>
          <a:xfrm rot="10800000">
            <a:off x="3842357" y="1356150"/>
            <a:ext cx="12615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6"/>
          <p:cNvCxnSpPr>
            <a:stCxn id="337" idx="7"/>
          </p:cNvCxnSpPr>
          <p:nvPr/>
        </p:nvCxnSpPr>
        <p:spPr>
          <a:xfrm flipH="1" rot="10800000">
            <a:off x="1029498" y="2580614"/>
            <a:ext cx="2112300" cy="4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36"/>
          <p:cNvCxnSpPr/>
          <p:nvPr/>
        </p:nvCxnSpPr>
        <p:spPr>
          <a:xfrm flipH="1" rot="10800000">
            <a:off x="1869750" y="2946525"/>
            <a:ext cx="1376100" cy="1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36"/>
          <p:cNvSpPr/>
          <p:nvPr/>
        </p:nvSpPr>
        <p:spPr>
          <a:xfrm>
            <a:off x="931425" y="3055225"/>
            <a:ext cx="114900" cy="10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1754850" y="3104825"/>
            <a:ext cx="114900" cy="10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 txBox="1"/>
          <p:nvPr/>
        </p:nvSpPr>
        <p:spPr>
          <a:xfrm>
            <a:off x="3917836" y="920875"/>
            <a:ext cx="119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판별모델: P(y|X)</a:t>
            </a:r>
            <a:endParaRPr sz="600"/>
          </a:p>
        </p:txBody>
      </p:sp>
      <p:sp>
        <p:nvSpPr>
          <p:cNvPr id="341" name="Google Shape;341;p36"/>
          <p:cNvSpPr txBox="1"/>
          <p:nvPr/>
        </p:nvSpPr>
        <p:spPr>
          <a:xfrm>
            <a:off x="3886311" y="1326675"/>
            <a:ext cx="119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생성모델: P(X|y)</a:t>
            </a:r>
            <a:endParaRPr sz="600"/>
          </a:p>
        </p:txBody>
      </p:sp>
      <p:sp>
        <p:nvSpPr>
          <p:cNvPr id="342" name="Google Shape;342;p36"/>
          <p:cNvSpPr/>
          <p:nvPr/>
        </p:nvSpPr>
        <p:spPr>
          <a:xfrm>
            <a:off x="2373025" y="2885650"/>
            <a:ext cx="114900" cy="10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36"/>
          <p:cNvCxnSpPr/>
          <p:nvPr/>
        </p:nvCxnSpPr>
        <p:spPr>
          <a:xfrm>
            <a:off x="2429598" y="2946661"/>
            <a:ext cx="8715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6"/>
          <p:cNvSpPr/>
          <p:nvPr/>
        </p:nvSpPr>
        <p:spPr>
          <a:xfrm>
            <a:off x="2440650" y="2495225"/>
            <a:ext cx="114900" cy="10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" name="Google Shape;345;p36"/>
          <p:cNvCxnSpPr/>
          <p:nvPr/>
        </p:nvCxnSpPr>
        <p:spPr>
          <a:xfrm>
            <a:off x="2555548" y="2573511"/>
            <a:ext cx="732000" cy="15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6"/>
          <p:cNvSpPr txBox="1"/>
          <p:nvPr/>
        </p:nvSpPr>
        <p:spPr>
          <a:xfrm>
            <a:off x="938061" y="1429363"/>
            <a:ext cx="119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데이터의 (확률)분포</a:t>
            </a:r>
            <a:endParaRPr sz="600"/>
          </a:p>
        </p:txBody>
      </p:sp>
      <p:sp>
        <p:nvSpPr>
          <p:cNvPr id="347" name="Google Shape;347;p36"/>
          <p:cNvSpPr txBox="1"/>
          <p:nvPr/>
        </p:nvSpPr>
        <p:spPr>
          <a:xfrm>
            <a:off x="6868736" y="1429363"/>
            <a:ext cx="119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정답지의 (확률)분포</a:t>
            </a:r>
            <a:endParaRPr sz="600"/>
          </a:p>
        </p:txBody>
      </p:sp>
      <p:cxnSp>
        <p:nvCxnSpPr>
          <p:cNvPr id="348" name="Google Shape;348;p36"/>
          <p:cNvCxnSpPr/>
          <p:nvPr/>
        </p:nvCxnSpPr>
        <p:spPr>
          <a:xfrm>
            <a:off x="465725" y="1698525"/>
            <a:ext cx="22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6"/>
          <p:cNvCxnSpPr/>
          <p:nvPr/>
        </p:nvCxnSpPr>
        <p:spPr>
          <a:xfrm>
            <a:off x="6249075" y="1698525"/>
            <a:ext cx="22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참고자료</a:t>
            </a:r>
            <a:endParaRPr/>
          </a:p>
        </p:txBody>
      </p:sp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생성딥러닝, 데이비드포스터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심층학습, 이안굿펠로우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 u="sng">
                <a:solidFill>
                  <a:schemeClr val="hlink"/>
                </a:solidFill>
                <a:hlinkClick r:id="rId3"/>
              </a:rPr>
              <a:t>A Comprehensive Survey of AI-Generated Content (AIGC): A History of Generative AI from GAN to ChatGPT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 u="sng">
                <a:solidFill>
                  <a:schemeClr val="hlink"/>
                </a:solidFill>
                <a:hlinkClick r:id="rId4"/>
              </a:rPr>
              <a:t>Generative AI-empowered Simulation for Autonomous Driving in Vehicular Mixed Reality Metaverses</a:t>
            </a:r>
            <a:endParaRPr sz="1200">
              <a:solidFill>
                <a:srgbClr val="111111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AutoNum type="arabicPeriod"/>
            </a:pPr>
            <a:r>
              <a:rPr lang="ko" sz="1200" u="sng">
                <a:solidFill>
                  <a:schemeClr val="hlink"/>
                </a:solidFill>
                <a:hlinkClick r:id="rId5"/>
              </a:rPr>
              <a:t>world model, David Hah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“확률적” 접근에 대한 이해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" name="Google Shape;66;p15"/>
          <p:cNvGraphicFramePr/>
          <p:nvPr/>
        </p:nvGraphicFramePr>
        <p:xfrm>
          <a:off x="1539425" y="124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{6B912718-2259-4834-A395-CF3C50723995}</a:tableStyleId>
              </a:tblPr>
              <a:tblGrid>
                <a:gridCol w="1333800"/>
                <a:gridCol w="2413000"/>
                <a:gridCol w="2413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결정론적(Deterministic) 접근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확률적(Probabilistic) 접근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무작위성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없음(100% 확률로 발생)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있음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실생활 예시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물리법칙, 원의 반지름과 둘레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주사위 던지기, 복권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식 예시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y=2x+3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y=2x+3+e, e ~ Normal(0,1)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특징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항상 같은 값이 나옴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(균등분포가 아닐경우) 특정 사건이 발생할 경향성은 있지만 </a:t>
                      </a:r>
                      <a:br>
                        <a:rPr lang="ko" sz="1200"/>
                      </a:br>
                      <a:r>
                        <a:rPr lang="ko" sz="1200"/>
                        <a:t>무작위성도 존재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" name="Google Shape;67;p15"/>
          <p:cNvSpPr txBox="1"/>
          <p:nvPr/>
        </p:nvSpPr>
        <p:spPr>
          <a:xfrm>
            <a:off x="3773477" y="3506675"/>
            <a:ext cx="21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생성: “무엇이 생겨나게 함”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0000"/>
                </a:solidFill>
              </a:rPr>
              <a:t>확률은 생성의 근간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3350988" y="3561575"/>
            <a:ext cx="384900" cy="2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확률분포로부터 표본을 추출해보자</a:t>
            </a:r>
            <a:endParaRPr/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127275" y="150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{6B912718-2259-4834-A395-CF3C50723995}</a:tableStyleId>
              </a:tblPr>
              <a:tblGrid>
                <a:gridCol w="746725"/>
                <a:gridCol w="1750850"/>
                <a:gridCol w="25388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        주사위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              자녀(딸)의 키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             N(160, 4)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1회차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160.2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2회차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164.1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3회차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159.8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k회차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180.5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475" y="1268538"/>
            <a:ext cx="809676" cy="8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150" y="1281287"/>
            <a:ext cx="784200" cy="7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126325" y="1323475"/>
            <a:ext cx="4128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20">
                <a:solidFill>
                  <a:schemeClr val="dk1"/>
                </a:solidFill>
              </a:rPr>
              <a:t>랜덤표본추출의 특징</a:t>
            </a:r>
            <a:endParaRPr b="1" sz="15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solidFill>
                <a:schemeClr val="dk1"/>
              </a:solidFill>
            </a:endParaRPr>
          </a:p>
          <a:p>
            <a:pPr indent="-3060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AutoNum type="arabicPeriod"/>
            </a:pPr>
            <a:r>
              <a:rPr lang="ko" sz="1220">
                <a:solidFill>
                  <a:schemeClr val="dk1"/>
                </a:solidFill>
              </a:rPr>
              <a:t>랜덤하다.</a:t>
            </a:r>
            <a:br>
              <a:rPr lang="ko" sz="1220">
                <a:solidFill>
                  <a:schemeClr val="dk1"/>
                </a:solidFill>
              </a:rPr>
            </a:br>
            <a:r>
              <a:rPr lang="ko" sz="1220">
                <a:solidFill>
                  <a:schemeClr val="dk1"/>
                </a:solidFill>
              </a:rPr>
              <a:t>→ 시행마다 다른 결과를 보여준다.</a:t>
            </a:r>
            <a:br>
              <a:rPr lang="ko" sz="1220">
                <a:solidFill>
                  <a:schemeClr val="dk1"/>
                </a:solidFill>
              </a:rPr>
            </a:br>
            <a:r>
              <a:rPr lang="ko" sz="1220">
                <a:solidFill>
                  <a:schemeClr val="dk1"/>
                </a:solidFill>
              </a:rPr>
              <a:t>ChatGPT ex. 같은 프롬프트에 시행마다 다른 답변을 줌</a:t>
            </a:r>
            <a:endParaRPr sz="1220">
              <a:solidFill>
                <a:schemeClr val="dk1"/>
              </a:solidFill>
            </a:endParaRPr>
          </a:p>
          <a:p>
            <a:pPr indent="-3060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AutoNum type="arabicPeriod"/>
            </a:pPr>
            <a:r>
              <a:rPr lang="ko" sz="1220">
                <a:solidFill>
                  <a:schemeClr val="dk1"/>
                </a:solidFill>
              </a:rPr>
              <a:t>여지를 준다.</a:t>
            </a:r>
            <a:br>
              <a:rPr lang="ko" sz="1220">
                <a:solidFill>
                  <a:schemeClr val="dk1"/>
                </a:solidFill>
              </a:rPr>
            </a:br>
            <a:r>
              <a:rPr lang="ko" sz="1220">
                <a:solidFill>
                  <a:schemeClr val="dk1"/>
                </a:solidFill>
              </a:rPr>
              <a:t>→ 확률이 0만 아니면 낮은 확률값이라도 발생은 가능… “창의성, 변주”</a:t>
            </a:r>
            <a:br>
              <a:rPr lang="ko" sz="1220">
                <a:solidFill>
                  <a:schemeClr val="dk1"/>
                </a:solidFill>
              </a:rPr>
            </a:br>
            <a:r>
              <a:rPr lang="ko" sz="1220">
                <a:solidFill>
                  <a:schemeClr val="dk1"/>
                </a:solidFill>
              </a:rPr>
              <a:t>ChatGPT ex. </a:t>
            </a:r>
            <a:r>
              <a:rPr lang="ko" sz="1220">
                <a:solidFill>
                  <a:schemeClr val="dk1"/>
                </a:solidFill>
              </a:rPr>
              <a:t>프롬프트에 대해 꼭 전형적인 답변을 하지 않을 수 있음</a:t>
            </a:r>
            <a:endParaRPr sz="1220">
              <a:solidFill>
                <a:schemeClr val="dk1"/>
              </a:solidFill>
            </a:endParaRPr>
          </a:p>
          <a:p>
            <a:pPr indent="-3060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AutoNum type="arabicPeriod"/>
            </a:pPr>
            <a:r>
              <a:rPr lang="ko" sz="1220">
                <a:solidFill>
                  <a:schemeClr val="dk1"/>
                </a:solidFill>
              </a:rPr>
              <a:t>가장 그럴법한 것을 추정 가능</a:t>
            </a:r>
            <a:br>
              <a:rPr lang="ko" sz="1220">
                <a:solidFill>
                  <a:schemeClr val="dk1"/>
                </a:solidFill>
              </a:rPr>
            </a:br>
            <a:r>
              <a:rPr lang="ko" sz="1220">
                <a:solidFill>
                  <a:schemeClr val="dk1"/>
                </a:solidFill>
              </a:rPr>
              <a:t>→ 확률 밀도가 가장 높은 값을 알 수 있음</a:t>
            </a:r>
            <a:br>
              <a:rPr lang="ko" sz="1220">
                <a:solidFill>
                  <a:schemeClr val="dk1"/>
                </a:solidFill>
              </a:rPr>
            </a:br>
            <a:r>
              <a:rPr lang="ko" sz="1220">
                <a:solidFill>
                  <a:schemeClr val="dk1"/>
                </a:solidFill>
              </a:rPr>
              <a:t>ChatGPT ex. </a:t>
            </a:r>
            <a:r>
              <a:rPr lang="ko" sz="1220">
                <a:solidFill>
                  <a:schemeClr val="dk1"/>
                </a:solidFill>
              </a:rPr>
              <a:t>프롬프트에 대해 대다수 그럴듯한 답변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 만들기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표본을 확률분포로부터 추출하려면, 표본이 생겨나는 (확률) 구조를 이해해야 함</a:t>
            </a:r>
            <a:br>
              <a:rPr lang="ko"/>
            </a:br>
            <a:r>
              <a:rPr lang="ko"/>
              <a:t>→ 생성모델 학습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500" y="2047125"/>
            <a:ext cx="2076175" cy="20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 rot="-5400000">
            <a:off x="732425" y="2909550"/>
            <a:ext cx="976200" cy="30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확률밀도</a:t>
            </a:r>
            <a:endParaRPr sz="1000"/>
          </a:p>
        </p:txBody>
      </p:sp>
      <p:sp>
        <p:nvSpPr>
          <p:cNvPr id="86" name="Google Shape;86;p17"/>
          <p:cNvSpPr/>
          <p:nvPr/>
        </p:nvSpPr>
        <p:spPr>
          <a:xfrm>
            <a:off x="18068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19871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21014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23198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23960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24722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25484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26246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27770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87232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19975" y="3991250"/>
            <a:ext cx="104100" cy="103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208175" y="3854675"/>
            <a:ext cx="1245600" cy="30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관측된 데이터 포인트</a:t>
            </a:r>
            <a:endParaRPr sz="1000"/>
          </a:p>
        </p:txBody>
      </p:sp>
      <p:sp>
        <p:nvSpPr>
          <p:cNvPr id="98" name="Google Shape;98;p17"/>
          <p:cNvSpPr txBox="1"/>
          <p:nvPr/>
        </p:nvSpPr>
        <p:spPr>
          <a:xfrm>
            <a:off x="1843375" y="1861750"/>
            <a:ext cx="18171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20">
                <a:solidFill>
                  <a:schemeClr val="dk1"/>
                </a:solidFill>
              </a:rPr>
              <a:t>여성 친인척들의 키의 분포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2300825" y="4123300"/>
            <a:ext cx="447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20">
                <a:solidFill>
                  <a:schemeClr val="dk1"/>
                </a:solidFill>
              </a:rPr>
              <a:t>160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1815725" y="4123300"/>
            <a:ext cx="447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20">
                <a:solidFill>
                  <a:schemeClr val="dk1"/>
                </a:solidFill>
              </a:rPr>
              <a:t>155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2785925" y="4123300"/>
            <a:ext cx="447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20">
                <a:solidFill>
                  <a:schemeClr val="dk1"/>
                </a:solidFill>
              </a:rPr>
              <a:t>165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4240502" y="2447250"/>
            <a:ext cx="219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[표본 발생 구조 학습]</a:t>
            </a:r>
            <a:br>
              <a:rPr lang="ko"/>
            </a:br>
            <a:r>
              <a:rPr lang="ko"/>
              <a:t>여성 자녀의 키의 분포를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관측된 데이터로부터 추정</a:t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818013" y="2806950"/>
            <a:ext cx="384900" cy="2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6635402" y="2447250"/>
            <a:ext cx="219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[데이터 생성]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새로 태어나는 딸들은</a:t>
            </a:r>
            <a:br>
              <a:rPr lang="ko"/>
            </a:br>
            <a:r>
              <a:rPr lang="ko"/>
              <a:t>대개 N(160,4) 분포로부터 키가 결정됨</a:t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6212913" y="2806950"/>
            <a:ext cx="384900" cy="2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생성모델의 이해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생성모델의 정의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2455750" y="1268550"/>
            <a:ext cx="39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생성모델: 데이터셋을 생성하는 방법</a:t>
            </a:r>
            <a:br>
              <a:rPr lang="ko"/>
            </a:br>
            <a:r>
              <a:rPr lang="ko"/>
              <a:t>→ </a:t>
            </a:r>
            <a:r>
              <a:rPr lang="ko">
                <a:solidFill>
                  <a:schemeClr val="accent1"/>
                </a:solidFill>
              </a:rPr>
              <a:t>확률 모델</a:t>
            </a:r>
            <a:r>
              <a:rPr lang="ko"/>
              <a:t>로부터 새로운 데이터를 생성하는 것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608150" y="2070025"/>
            <a:ext cx="10413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데이터셋</a:t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3887400" y="2070025"/>
            <a:ext cx="10413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6412750" y="2070025"/>
            <a:ext cx="10413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생성된 샘플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2747775" y="2208775"/>
            <a:ext cx="1041300" cy="14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5083800" y="2208775"/>
            <a:ext cx="1041300" cy="14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2968525" y="1841525"/>
            <a:ext cx="4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학습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5255200" y="1841525"/>
            <a:ext cx="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샘플링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355" y="1388424"/>
            <a:ext cx="5538624" cy="3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12518" r="0" t="0"/>
          <a:stretch/>
        </p:blipFill>
        <p:spPr>
          <a:xfrm>
            <a:off x="556587" y="1271600"/>
            <a:ext cx="583074" cy="80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5">
            <a:alphaModFix/>
          </a:blip>
          <a:srcRect b="0" l="20084" r="21984" t="0"/>
          <a:stretch/>
        </p:blipFill>
        <p:spPr>
          <a:xfrm>
            <a:off x="528125" y="2068718"/>
            <a:ext cx="687728" cy="71769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1404825" y="2450000"/>
            <a:ext cx="413400" cy="39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5837325" y="2410550"/>
            <a:ext cx="413400" cy="39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393675" y="1277725"/>
            <a:ext cx="3505500" cy="18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0" l="12518" r="0" t="0"/>
          <a:stretch/>
        </p:blipFill>
        <p:spPr>
          <a:xfrm>
            <a:off x="7154464" y="1236025"/>
            <a:ext cx="583074" cy="80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5">
            <a:alphaModFix/>
          </a:blip>
          <a:srcRect b="0" l="20084" r="21984" t="0"/>
          <a:stretch/>
        </p:blipFill>
        <p:spPr>
          <a:xfrm>
            <a:off x="7126002" y="2033143"/>
            <a:ext cx="687728" cy="7176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6920975" y="1012525"/>
            <a:ext cx="10137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y(정답지) </a:t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489575" y="1012525"/>
            <a:ext cx="10137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X(데이터)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3338550" y="1052725"/>
            <a:ext cx="1312800" cy="5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생성모델 </a:t>
            </a:r>
            <a:r>
              <a:rPr lang="ko" sz="1000"/>
              <a:t>학습</a:t>
            </a:r>
            <a:br>
              <a:rPr lang="ko" sz="1000"/>
            </a:br>
            <a:r>
              <a:rPr lang="ko" sz="1000"/>
              <a:t>(이미지 복원 &amp;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잠재공간 맵핑/생성)</a:t>
            </a:r>
            <a:endParaRPr sz="1000"/>
          </a:p>
        </p:txBody>
      </p:sp>
      <p:sp>
        <p:nvSpPr>
          <p:cNvPr id="139" name="Google Shape;139;p20"/>
          <p:cNvSpPr/>
          <p:nvPr/>
        </p:nvSpPr>
        <p:spPr>
          <a:xfrm>
            <a:off x="5851524" y="3452171"/>
            <a:ext cx="290700" cy="2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6726283" y="3250548"/>
            <a:ext cx="290700" cy="2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6109" y="2890825"/>
            <a:ext cx="721519" cy="6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8900" y="3472705"/>
            <a:ext cx="696730" cy="78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7198" y="3561962"/>
            <a:ext cx="2395001" cy="15455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7870875" y="3609150"/>
            <a:ext cx="787500" cy="278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잠재공간의 확률분포</a:t>
            </a:r>
            <a:endParaRPr sz="1000"/>
          </a:p>
        </p:txBody>
      </p:sp>
      <p:sp>
        <p:nvSpPr>
          <p:cNvPr id="145" name="Google Shape;145;p20"/>
          <p:cNvSpPr/>
          <p:nvPr/>
        </p:nvSpPr>
        <p:spPr>
          <a:xfrm>
            <a:off x="7609864" y="3609149"/>
            <a:ext cx="217800" cy="113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6762745" y="4449565"/>
            <a:ext cx="381300" cy="24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0"/>
          <p:cNvCxnSpPr>
            <a:stCxn id="145" idx="0"/>
          </p:cNvCxnSpPr>
          <p:nvPr/>
        </p:nvCxnSpPr>
        <p:spPr>
          <a:xfrm rot="10800000">
            <a:off x="7384864" y="3360749"/>
            <a:ext cx="333900" cy="2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0"/>
          <p:cNvSpPr/>
          <p:nvPr/>
        </p:nvSpPr>
        <p:spPr>
          <a:xfrm rot="-5400000">
            <a:off x="6101930" y="4073013"/>
            <a:ext cx="714300" cy="21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확률밀도</a:t>
            </a:r>
            <a:endParaRPr sz="1000"/>
          </a:p>
        </p:txBody>
      </p:sp>
      <p:sp>
        <p:nvSpPr>
          <p:cNvPr id="149" name="Google Shape;149;p20"/>
          <p:cNvSpPr/>
          <p:nvPr/>
        </p:nvSpPr>
        <p:spPr>
          <a:xfrm>
            <a:off x="7257100" y="4792100"/>
            <a:ext cx="1660200" cy="31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치와와 이미지의</a:t>
            </a:r>
            <a:br>
              <a:rPr lang="ko" sz="1000"/>
            </a:br>
            <a:r>
              <a:rPr lang="ko" sz="1000"/>
              <a:t>잠재공간 분포</a:t>
            </a:r>
            <a:endParaRPr sz="1000"/>
          </a:p>
        </p:txBody>
      </p:sp>
      <p:cxnSp>
        <p:nvCxnSpPr>
          <p:cNvPr id="150" name="Google Shape;150;p20"/>
          <p:cNvCxnSpPr>
            <a:stCxn id="146" idx="1"/>
          </p:cNvCxnSpPr>
          <p:nvPr/>
        </p:nvCxnSpPr>
        <p:spPr>
          <a:xfrm rot="10800000">
            <a:off x="6198145" y="4139965"/>
            <a:ext cx="5646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0"/>
          <p:cNvCxnSpPr>
            <a:stCxn id="145" idx="0"/>
          </p:cNvCxnSpPr>
          <p:nvPr/>
        </p:nvCxnSpPr>
        <p:spPr>
          <a:xfrm flipH="1" rot="10800000">
            <a:off x="7718764" y="3352349"/>
            <a:ext cx="152100" cy="2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0"/>
          <p:cNvSpPr/>
          <p:nvPr/>
        </p:nvSpPr>
        <p:spPr>
          <a:xfrm>
            <a:off x="5779963" y="2841200"/>
            <a:ext cx="3168000" cy="228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4139675" y="4286625"/>
            <a:ext cx="1759500" cy="18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4578125" y="4112025"/>
            <a:ext cx="944700" cy="5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확률분포 값 </a:t>
            </a:r>
            <a:br>
              <a:rPr lang="ko" sz="1000"/>
            </a:br>
            <a:r>
              <a:rPr lang="ko" sz="1000"/>
              <a:t>선택 후 </a:t>
            </a:r>
            <a:br>
              <a:rPr lang="ko" sz="1000"/>
            </a:br>
            <a:r>
              <a:rPr lang="ko" sz="1000"/>
              <a:t>이미지 생성</a:t>
            </a:r>
            <a:endParaRPr sz="1000"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4675" y="2878851"/>
            <a:ext cx="381301" cy="6313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2794050" y="4748250"/>
            <a:ext cx="19644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</a:t>
            </a:r>
            <a:r>
              <a:rPr lang="ko"/>
              <a:t>(잠재공간 확률 분포값)</a:t>
            </a:r>
            <a:endParaRPr/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생성모델의 예시, Varitational Autoencoder</a:t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625" y="2801757"/>
            <a:ext cx="1312801" cy="1131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[back-up] 잠재공간? 표현벡터?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311700" y="1152475"/>
            <a:ext cx="85206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(생성)모델이 인식하기 쉬운 꼴로 데이터를 변환해야 함</a:t>
            </a:r>
            <a:br>
              <a:rPr lang="ko"/>
            </a:br>
            <a:r>
              <a:rPr lang="ko"/>
              <a:t>→ 적절한 차원 &amp; 적절한 데이터 맵핑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25" y="2031500"/>
            <a:ext cx="2647988" cy="16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025" y="2195962"/>
            <a:ext cx="4572073" cy="13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477188" y="3821375"/>
            <a:ext cx="248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실제 모습을 단순화했지만 특징이 드러남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 rot="10800000">
            <a:off x="1785875" y="3686500"/>
            <a:ext cx="1287600" cy="208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4460402" y="3686500"/>
            <a:ext cx="293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유사한 특징을 한 데 모아 근접한 공간에 맵핑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